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27"/>
  </p:handoutMasterIdLst>
  <p:sldIdLst>
    <p:sldId id="256" r:id="rId2"/>
    <p:sldId id="257" r:id="rId3"/>
    <p:sldId id="273" r:id="rId4"/>
    <p:sldId id="264" r:id="rId5"/>
    <p:sldId id="265" r:id="rId6"/>
    <p:sldId id="266" r:id="rId7"/>
    <p:sldId id="267" r:id="rId8"/>
    <p:sldId id="268" r:id="rId9"/>
    <p:sldId id="277" r:id="rId10"/>
    <p:sldId id="269" r:id="rId11"/>
    <p:sldId id="274" r:id="rId12"/>
    <p:sldId id="270" r:id="rId13"/>
    <p:sldId id="271" r:id="rId14"/>
    <p:sldId id="272" r:id="rId15"/>
    <p:sldId id="258" r:id="rId16"/>
    <p:sldId id="259" r:id="rId17"/>
    <p:sldId id="260" r:id="rId18"/>
    <p:sldId id="263" r:id="rId19"/>
    <p:sldId id="261" r:id="rId20"/>
    <p:sldId id="280" r:id="rId21"/>
    <p:sldId id="278" r:id="rId22"/>
    <p:sldId id="279" r:id="rId23"/>
    <p:sldId id="262" r:id="rId24"/>
    <p:sldId id="275" r:id="rId25"/>
    <p:sldId id="276" r:id="rId26"/>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25550E71-CE38-443D-972A-E520CB401712}" type="datetimeFigureOut">
              <a:rPr lang="en-US" smtClean="0"/>
              <a:t>03-Aug-22</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10D3336D-DB40-4205-8764-580AE21579D6}" type="slidenum">
              <a:rPr lang="en-US" smtClean="0"/>
              <a:t>‹#›</a:t>
            </a:fld>
            <a:endParaRPr lang="en-US"/>
          </a:p>
        </p:txBody>
      </p:sp>
    </p:spTree>
    <p:extLst>
      <p:ext uri="{BB962C8B-B14F-4D97-AF65-F5344CB8AC3E}">
        <p14:creationId xmlns:p14="http://schemas.microsoft.com/office/powerpoint/2010/main" val="32632401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03-Aug-22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6F15528-21DE-4FAA-801E-634DDDAF4B2B}"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03-Aug-22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03-Aug-22</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03-Aug-22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03-Aug-22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03-Aug-22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03-Aug-22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03-Aug-22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03-Aug-22</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03-Aug-22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dl.iitkgp.ac.in/" TargetMode="External"/><Relationship Id="rId2" Type="http://schemas.openxmlformats.org/officeDocument/2006/relationships/hyperlink" Target="http://delnet.nic.i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nline.sagepub.com/" TargetMode="External"/><Relationship Id="rId2" Type="http://schemas.openxmlformats.org/officeDocument/2006/relationships/hyperlink" Target="http://search.ebscohost.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nptel.ac.in/course.ph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bookcentral.proquest.com/lib/calcuttabusinessschoo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akshat.ac.in/?project=e-pg-pathshala" TargetMode="External"/><Relationship Id="rId2" Type="http://schemas.openxmlformats.org/officeDocument/2006/relationships/hyperlink" Target="http://www.epgp.inflibnet.ac.i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arakh.aicte-india.org/logi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arakh.aicte-india.org/logi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wayamprabha.gov.in/" TargetMode="External"/><Relationship Id="rId2" Type="http://schemas.openxmlformats.org/officeDocument/2006/relationships/hyperlink" Target="https://parakh.aicte-india.org/logi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971800"/>
            <a:ext cx="7467600" cy="1600200"/>
          </a:xfrm>
        </p:spPr>
        <p:txBody>
          <a:bodyPr>
            <a:normAutofit fontScale="70000" lnSpcReduction="20000"/>
          </a:bodyPr>
          <a:lstStyle/>
          <a:p>
            <a:r>
              <a:rPr lang="en-US" sz="2000" dirty="0" smtClean="0">
                <a:solidFill>
                  <a:schemeClr val="tx1">
                    <a:lumMod val="85000"/>
                    <a:lumOff val="15000"/>
                  </a:schemeClr>
                </a:solidFill>
              </a:rPr>
              <a:t>Presented by : </a:t>
            </a:r>
            <a:endParaRPr lang="en-US" sz="2000" dirty="0">
              <a:solidFill>
                <a:schemeClr val="tx1">
                  <a:lumMod val="85000"/>
                  <a:lumOff val="15000"/>
                </a:schemeClr>
              </a:solidFill>
            </a:endParaRPr>
          </a:p>
          <a:p>
            <a:r>
              <a:rPr lang="en-US" sz="2400" b="1" dirty="0" smtClean="0">
                <a:solidFill>
                  <a:schemeClr val="tx1">
                    <a:lumMod val="85000"/>
                    <a:lumOff val="15000"/>
                  </a:schemeClr>
                </a:solidFill>
              </a:rPr>
              <a:t>Dr. </a:t>
            </a:r>
            <a:r>
              <a:rPr lang="en-US" sz="2400" b="1" dirty="0" err="1" smtClean="0">
                <a:solidFill>
                  <a:schemeClr val="tx1">
                    <a:lumMod val="85000"/>
                    <a:lumOff val="15000"/>
                  </a:schemeClr>
                </a:solidFill>
              </a:rPr>
              <a:t>Pinaki</a:t>
            </a:r>
            <a:r>
              <a:rPr lang="en-US" sz="2400" b="1" dirty="0" smtClean="0">
                <a:solidFill>
                  <a:schemeClr val="tx1">
                    <a:lumMod val="85000"/>
                    <a:lumOff val="15000"/>
                  </a:schemeClr>
                </a:solidFill>
              </a:rPr>
              <a:t> </a:t>
            </a:r>
            <a:r>
              <a:rPr lang="en-US" sz="2400" b="1" dirty="0" err="1" smtClean="0">
                <a:solidFill>
                  <a:schemeClr val="tx1">
                    <a:lumMod val="85000"/>
                    <a:lumOff val="15000"/>
                  </a:schemeClr>
                </a:solidFill>
              </a:rPr>
              <a:t>Ranjan</a:t>
            </a:r>
            <a:r>
              <a:rPr lang="en-US" sz="2400" b="1" dirty="0" smtClean="0">
                <a:solidFill>
                  <a:schemeClr val="tx1">
                    <a:lumMod val="85000"/>
                    <a:lumOff val="15000"/>
                  </a:schemeClr>
                </a:solidFill>
              </a:rPr>
              <a:t> Bhattacharyya</a:t>
            </a:r>
          </a:p>
          <a:p>
            <a:r>
              <a:rPr lang="en-US" sz="2400" dirty="0" smtClean="0">
                <a:solidFill>
                  <a:schemeClr val="tx1">
                    <a:lumMod val="85000"/>
                    <a:lumOff val="15000"/>
                  </a:schemeClr>
                </a:solidFill>
              </a:rPr>
              <a:t>Chairman, Library Committee</a:t>
            </a:r>
          </a:p>
          <a:p>
            <a:r>
              <a:rPr lang="en-US" sz="2400" b="1" dirty="0" smtClean="0">
                <a:solidFill>
                  <a:schemeClr val="tx1">
                    <a:lumMod val="85000"/>
                    <a:lumOff val="15000"/>
                  </a:schemeClr>
                </a:solidFill>
              </a:rPr>
              <a:t>&amp; </a:t>
            </a:r>
          </a:p>
          <a:p>
            <a:r>
              <a:rPr lang="en-US" sz="2400" b="1" dirty="0" smtClean="0">
                <a:solidFill>
                  <a:schemeClr val="tx1">
                    <a:lumMod val="85000"/>
                    <a:lumOff val="15000"/>
                  </a:schemeClr>
                </a:solidFill>
              </a:rPr>
              <a:t>Mr. </a:t>
            </a:r>
            <a:r>
              <a:rPr lang="en-US" sz="2400" b="1" dirty="0" err="1" smtClean="0">
                <a:solidFill>
                  <a:schemeClr val="tx1">
                    <a:lumMod val="85000"/>
                    <a:lumOff val="15000"/>
                  </a:schemeClr>
                </a:solidFill>
              </a:rPr>
              <a:t>Atanu</a:t>
            </a:r>
            <a:r>
              <a:rPr lang="en-US" sz="2400" b="1" dirty="0" smtClean="0">
                <a:solidFill>
                  <a:schemeClr val="tx1">
                    <a:lumMod val="85000"/>
                    <a:lumOff val="15000"/>
                  </a:schemeClr>
                </a:solidFill>
              </a:rPr>
              <a:t> </a:t>
            </a:r>
            <a:r>
              <a:rPr lang="en-US" sz="2400" b="1" dirty="0" err="1" smtClean="0">
                <a:solidFill>
                  <a:schemeClr val="tx1">
                    <a:lumMod val="85000"/>
                    <a:lumOff val="15000"/>
                  </a:schemeClr>
                </a:solidFill>
              </a:rPr>
              <a:t>Ganguly</a:t>
            </a:r>
            <a:r>
              <a:rPr lang="en-US" sz="2400" b="1" dirty="0" smtClean="0">
                <a:solidFill>
                  <a:schemeClr val="tx1">
                    <a:lumMod val="85000"/>
                    <a:lumOff val="15000"/>
                  </a:schemeClr>
                </a:solidFill>
              </a:rPr>
              <a:t> </a:t>
            </a:r>
          </a:p>
          <a:p>
            <a:r>
              <a:rPr lang="en-US" sz="2400" dirty="0" smtClean="0">
                <a:solidFill>
                  <a:schemeClr val="tx1">
                    <a:lumMod val="85000"/>
                    <a:lumOff val="15000"/>
                  </a:schemeClr>
                </a:solidFill>
              </a:rPr>
              <a:t>Assistant Librarian </a:t>
            </a:r>
            <a:endParaRPr lang="en-US" sz="2400" dirty="0">
              <a:solidFill>
                <a:schemeClr val="tx1">
                  <a:lumMod val="85000"/>
                  <a:lumOff val="15000"/>
                </a:schemeClr>
              </a:solidFill>
            </a:endParaRPr>
          </a:p>
        </p:txBody>
      </p:sp>
      <p:sp>
        <p:nvSpPr>
          <p:cNvPr id="2" name="Title 1"/>
          <p:cNvSpPr>
            <a:spLocks noGrp="1"/>
          </p:cNvSpPr>
          <p:nvPr>
            <p:ph type="ctrTitle"/>
          </p:nvPr>
        </p:nvSpPr>
        <p:spPr>
          <a:xfrm>
            <a:off x="762000" y="685800"/>
            <a:ext cx="7772400" cy="1981200"/>
          </a:xfrm>
        </p:spPr>
        <p:txBody>
          <a:bodyPr>
            <a:normAutofit/>
          </a:bodyPr>
          <a:lstStyle/>
          <a:p>
            <a:r>
              <a:rPr lang="en-US" sz="4800" b="1" dirty="0" smtClean="0"/>
              <a:t>Library Orientation Programme </a:t>
            </a:r>
            <a:endParaRPr lang="en-US" sz="4800" dirty="0"/>
          </a:p>
        </p:txBody>
      </p:sp>
    </p:spTree>
    <p:extLst>
      <p:ext uri="{BB962C8B-B14F-4D97-AF65-F5344CB8AC3E}">
        <p14:creationId xmlns:p14="http://schemas.microsoft.com/office/powerpoint/2010/main" val="382723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study </a:t>
            </a:r>
            <a:endParaRPr lang="en-IN" dirty="0"/>
          </a:p>
        </p:txBody>
      </p:sp>
      <p:pic>
        <p:nvPicPr>
          <p:cNvPr id="7170" name="Picture 2" descr="C:\Users\CBS Librery\Desktop\New folder (2)\Self Study.jpg"/>
          <p:cNvPicPr>
            <a:picLocks noGrp="1" noChangeAspect="1" noChangeArrowheads="1"/>
          </p:cNvPicPr>
          <p:nvPr>
            <p:ph idx="1"/>
          </p:nvPr>
        </p:nvPicPr>
        <p:blipFill>
          <a:blip r:embed="rId2" cstate="print"/>
          <a:srcRect/>
          <a:stretch>
            <a:fillRect/>
          </a:stretch>
        </p:blipFill>
        <p:spPr bwMode="auto">
          <a:xfrm>
            <a:off x="1752599" y="1752600"/>
            <a:ext cx="4419601" cy="4724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library</a:t>
            </a:r>
            <a:endParaRPr lang="en-IN" dirty="0"/>
          </a:p>
        </p:txBody>
      </p:sp>
      <p:pic>
        <p:nvPicPr>
          <p:cNvPr id="1026" name="Picture 2" descr="C:\Users\CBS Librery\Desktop\20170703_163421.jpg"/>
          <p:cNvPicPr>
            <a:picLocks noGrp="1" noChangeAspect="1" noChangeArrowheads="1"/>
          </p:cNvPicPr>
          <p:nvPr>
            <p:ph idx="1"/>
          </p:nvPr>
        </p:nvPicPr>
        <p:blipFill>
          <a:blip r:embed="rId2" cstate="print"/>
          <a:srcRect/>
          <a:stretch>
            <a:fillRect/>
          </a:stretch>
        </p:blipFill>
        <p:spPr bwMode="auto">
          <a:xfrm>
            <a:off x="2819400" y="1752600"/>
            <a:ext cx="4114800" cy="43735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Reading room</a:t>
            </a:r>
            <a:r>
              <a:rPr lang="en-IN" dirty="0" smtClean="0"/>
              <a:t/>
            </a:r>
            <a:br>
              <a:rPr lang="en-IN" dirty="0" smtClean="0"/>
            </a:br>
            <a:r>
              <a:rPr lang="en-IN" dirty="0" smtClean="0"/>
              <a:t>9.30am -9.30 pm</a:t>
            </a:r>
            <a:endParaRPr lang="en-IN" dirty="0"/>
          </a:p>
        </p:txBody>
      </p:sp>
      <p:pic>
        <p:nvPicPr>
          <p:cNvPr id="8194" name="Picture 2" descr="C:\Users\CBS Librery\Desktop\New folder (2)\Reading Room.jpg"/>
          <p:cNvPicPr>
            <a:picLocks noGrp="1" noChangeAspect="1" noChangeArrowheads="1"/>
          </p:cNvPicPr>
          <p:nvPr>
            <p:ph idx="1"/>
          </p:nvPr>
        </p:nvPicPr>
        <p:blipFill>
          <a:blip r:embed="rId2" cstate="print"/>
          <a:srcRect/>
          <a:stretch>
            <a:fillRect/>
          </a:stretch>
        </p:blipFill>
        <p:spPr bwMode="auto">
          <a:xfrm>
            <a:off x="304800" y="1752600"/>
            <a:ext cx="8534400" cy="4800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desk</a:t>
            </a:r>
            <a:endParaRPr lang="en-IN" dirty="0"/>
          </a:p>
        </p:txBody>
      </p:sp>
      <p:pic>
        <p:nvPicPr>
          <p:cNvPr id="9218" name="Picture 2" descr="C:\Users\CBS Librery\Desktop\New folder (2)\Help Desk.jpg"/>
          <p:cNvPicPr>
            <a:picLocks noGrp="1" noChangeAspect="1" noChangeArrowheads="1"/>
          </p:cNvPicPr>
          <p:nvPr>
            <p:ph idx="1"/>
          </p:nvPr>
        </p:nvPicPr>
        <p:blipFill>
          <a:blip r:embed="rId2" cstate="print"/>
          <a:srcRect/>
          <a:stretch>
            <a:fillRect/>
          </a:stretch>
        </p:blipFill>
        <p:spPr bwMode="auto">
          <a:xfrm>
            <a:off x="304800" y="1752600"/>
            <a:ext cx="8534400" cy="4572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Circulation counter</a:t>
            </a:r>
            <a:br>
              <a:rPr lang="en-US" dirty="0" smtClean="0"/>
            </a:br>
            <a:r>
              <a:rPr lang="en-US" dirty="0" smtClean="0"/>
              <a:t>(10am-12.30pm &amp; 1.30pm-5.30pm)</a:t>
            </a:r>
            <a:endParaRPr lang="en-IN" dirty="0"/>
          </a:p>
        </p:txBody>
      </p:sp>
      <p:pic>
        <p:nvPicPr>
          <p:cNvPr id="10242" name="Picture 2" descr="C:\Users\CBS Librery\Desktop\New folder (2)\Circulation.jpg"/>
          <p:cNvPicPr>
            <a:picLocks noGrp="1" noChangeAspect="1" noChangeArrowheads="1"/>
          </p:cNvPicPr>
          <p:nvPr>
            <p:ph idx="1"/>
          </p:nvPr>
        </p:nvPicPr>
        <p:blipFill>
          <a:blip r:embed="rId2" cstate="print"/>
          <a:srcRect/>
          <a:stretch>
            <a:fillRect/>
          </a:stretch>
        </p:blipFill>
        <p:spPr bwMode="auto">
          <a:xfrm>
            <a:off x="381000" y="1752600"/>
            <a:ext cx="8382000" cy="4724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Membership  </a:t>
            </a:r>
            <a:endParaRPr lang="en-US" dirty="0"/>
          </a:p>
        </p:txBody>
      </p:sp>
      <p:sp>
        <p:nvSpPr>
          <p:cNvPr id="3" name="Content Placeholder 2"/>
          <p:cNvSpPr>
            <a:spLocks noGrp="1"/>
          </p:cNvSpPr>
          <p:nvPr>
            <p:ph idx="1"/>
          </p:nvPr>
        </p:nvSpPr>
        <p:spPr>
          <a:xfrm>
            <a:off x="457200" y="1600200"/>
            <a:ext cx="8229600" cy="4800599"/>
          </a:xfrm>
        </p:spPr>
        <p:txBody>
          <a:bodyPr>
            <a:normAutofit/>
          </a:bodyPr>
          <a:lstStyle/>
          <a:p>
            <a:pPr marL="0" indent="0">
              <a:buNone/>
            </a:pPr>
            <a:endParaRPr lang="en-US" dirty="0" smtClean="0"/>
          </a:p>
          <a:p>
            <a:pPr marL="0" indent="0">
              <a:buNone/>
            </a:pPr>
            <a:r>
              <a:rPr lang="en-US" dirty="0"/>
              <a:t>1</a:t>
            </a:r>
            <a:r>
              <a:rPr lang="en-US" dirty="0" smtClean="0"/>
              <a:t>. </a:t>
            </a:r>
            <a:r>
              <a:rPr lang="en-US" b="1" dirty="0" smtClean="0"/>
              <a:t>DELNET </a:t>
            </a:r>
          </a:p>
          <a:p>
            <a:pPr marL="0" indent="0">
              <a:buNone/>
            </a:pPr>
            <a:r>
              <a:rPr lang="en-US" dirty="0"/>
              <a:t> </a:t>
            </a:r>
            <a:r>
              <a:rPr lang="en-US" dirty="0" smtClean="0"/>
              <a:t>               </a:t>
            </a:r>
            <a:r>
              <a:rPr lang="en-US" b="1" dirty="0" smtClean="0">
                <a:solidFill>
                  <a:srgbClr val="FF0000"/>
                </a:solidFill>
                <a:hlinkClick r:id="rId2"/>
              </a:rPr>
              <a:t>http</a:t>
            </a:r>
            <a:r>
              <a:rPr lang="en-US" b="1" dirty="0">
                <a:solidFill>
                  <a:srgbClr val="FF0000"/>
                </a:solidFill>
                <a:hlinkClick r:id="rId2"/>
              </a:rPr>
              <a:t>://delnet.nic.in</a:t>
            </a:r>
            <a:r>
              <a:rPr lang="en-US" b="1" dirty="0" smtClean="0">
                <a:solidFill>
                  <a:srgbClr val="FF0000"/>
                </a:solidFill>
                <a:hlinkClick r:id="rId2"/>
              </a:rPr>
              <a:t>/</a:t>
            </a:r>
            <a:endParaRPr lang="en-US" b="1" dirty="0" smtClean="0">
              <a:solidFill>
                <a:srgbClr val="FF0000"/>
              </a:solidFill>
            </a:endParaRPr>
          </a:p>
          <a:p>
            <a:pPr marL="0" indent="0">
              <a:buNone/>
            </a:pPr>
            <a:r>
              <a:rPr lang="en-US" b="1" dirty="0" smtClean="0">
                <a:solidFill>
                  <a:srgbClr val="FF0000"/>
                </a:solidFill>
              </a:rPr>
              <a: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[login &amp;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password which will be supplied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during access]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smtClean="0"/>
          </a:p>
          <a:p>
            <a:pPr marL="0" indent="0">
              <a:buNone/>
            </a:pPr>
            <a:r>
              <a:rPr lang="en-US" dirty="0"/>
              <a:t>2</a:t>
            </a:r>
            <a:r>
              <a:rPr lang="en-US" dirty="0" smtClean="0"/>
              <a:t>.  </a:t>
            </a:r>
            <a:r>
              <a:rPr lang="en-US" b="1" dirty="0" smtClean="0"/>
              <a:t>National Digital Library (NDL)               </a:t>
            </a:r>
          </a:p>
          <a:p>
            <a:pPr marL="0" indent="0">
              <a:buNone/>
            </a:pPr>
            <a:r>
              <a:rPr lang="en-US" dirty="0" smtClean="0"/>
              <a:t>                </a:t>
            </a:r>
            <a:r>
              <a:rPr lang="en-US" b="1" dirty="0" smtClean="0">
                <a:hlinkClick r:id="rId3"/>
              </a:rPr>
              <a:t>https</a:t>
            </a:r>
            <a:r>
              <a:rPr lang="en-US" b="1" dirty="0">
                <a:hlinkClick r:id="rId3"/>
              </a:rPr>
              <a:t>://ndl.iitkgp.ac.in</a:t>
            </a:r>
            <a:r>
              <a:rPr lang="en-US" b="1" dirty="0" smtClean="0">
                <a:hlinkClick r:id="rId3"/>
              </a:rPr>
              <a:t>/</a:t>
            </a:r>
            <a:endParaRPr lang="en-US" b="1" dirty="0"/>
          </a:p>
          <a:p>
            <a:pPr marL="0" indent="0">
              <a:buNone/>
            </a:pPr>
            <a:r>
              <a:rPr lang="en-US" sz="2000" b="1" dirty="0" smtClean="0"/>
              <a:t>      </a:t>
            </a:r>
            <a:r>
              <a:rPr lang="en-IN" sz="2000" dirty="0" smtClean="0">
                <a:solidFill>
                  <a:srgbClr val="000000"/>
                </a:solidFill>
                <a:latin typeface="Tahoma"/>
                <a:ea typeface="Calibri"/>
                <a:cs typeface="Times New Roman"/>
              </a:rPr>
              <a:t>[</a:t>
            </a:r>
            <a:r>
              <a:rPr lang="en-IN" sz="2000" dirty="0">
                <a:solidFill>
                  <a:srgbClr val="000000"/>
                </a:solidFill>
                <a:latin typeface="Tahoma"/>
                <a:ea typeface="Calibri"/>
                <a:cs typeface="Times New Roman"/>
              </a:rPr>
              <a:t>use your personal ID </a:t>
            </a:r>
            <a:r>
              <a:rPr lang="en-IN" sz="2000" dirty="0" smtClean="0">
                <a:solidFill>
                  <a:srgbClr val="000000"/>
                </a:solidFill>
                <a:latin typeface="Tahoma"/>
                <a:ea typeface="Calibri"/>
                <a:cs typeface="Times New Roman"/>
              </a:rPr>
              <a:t>and password after registration.]</a:t>
            </a:r>
            <a:endParaRPr lang="en-US" sz="2000" dirty="0">
              <a:latin typeface="Calibri"/>
              <a:ea typeface="Calibri"/>
              <a:cs typeface="Times New Roman"/>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728608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E-Journal Database </a:t>
            </a:r>
            <a:endParaRPr lang="en-US" dirty="0"/>
          </a:p>
        </p:txBody>
      </p:sp>
      <p:sp>
        <p:nvSpPr>
          <p:cNvPr id="3" name="Content Placeholder 2"/>
          <p:cNvSpPr>
            <a:spLocks noGrp="1"/>
          </p:cNvSpPr>
          <p:nvPr>
            <p:ph idx="1"/>
          </p:nvPr>
        </p:nvSpPr>
        <p:spPr>
          <a:xfrm>
            <a:off x="457200" y="1752600"/>
            <a:ext cx="8458200" cy="4373563"/>
          </a:xfrm>
        </p:spPr>
        <p:txBody>
          <a:bodyPr>
            <a:normAutofit/>
          </a:bodyPr>
          <a:lstStyle/>
          <a:p>
            <a:r>
              <a:rPr lang="en-US" b="1" dirty="0" smtClean="0"/>
              <a:t>EBSCO </a:t>
            </a:r>
          </a:p>
          <a:p>
            <a:pPr marL="0" indent="0">
              <a:buNone/>
            </a:pPr>
            <a:r>
              <a:rPr lang="en-US" b="1" dirty="0"/>
              <a:t>         </a:t>
            </a:r>
            <a:r>
              <a:rPr lang="en-US" b="1" dirty="0">
                <a:solidFill>
                  <a:srgbClr val="FF0000"/>
                </a:solidFill>
                <a:hlinkClick r:id="rId2"/>
              </a:rPr>
              <a:t>http://</a:t>
            </a:r>
            <a:r>
              <a:rPr lang="en-US" b="1" dirty="0" smtClean="0">
                <a:solidFill>
                  <a:srgbClr val="FF0000"/>
                </a:solidFill>
                <a:hlinkClick r:id="rId2"/>
              </a:rPr>
              <a:t>search.ebscohost.com</a:t>
            </a:r>
            <a:endParaRPr lang="en-US" b="1" dirty="0" smtClean="0">
              <a:solidFill>
                <a:srgbClr val="FF0000"/>
              </a:solidFill>
            </a:endParaRPr>
          </a:p>
          <a:p>
            <a:pPr marL="0" indent="0">
              <a:buNone/>
            </a:pPr>
            <a:r>
              <a:rPr lang="en-US" dirty="0"/>
              <a:t> [login &amp; password which will be supplied during access]</a:t>
            </a:r>
            <a:endParaRPr lang="en-US" dirty="0" smtClean="0"/>
          </a:p>
          <a:p>
            <a:pPr marL="0" indent="0">
              <a:buNone/>
            </a:pPr>
            <a:endParaRPr lang="en-US" dirty="0" smtClean="0"/>
          </a:p>
          <a:p>
            <a:r>
              <a:rPr lang="en-US" b="1" dirty="0" smtClean="0"/>
              <a:t>Sage Online </a:t>
            </a:r>
          </a:p>
          <a:p>
            <a:pPr marL="0" indent="0">
              <a:buNone/>
            </a:pPr>
            <a:r>
              <a:rPr lang="en-US" dirty="0"/>
              <a:t>              </a:t>
            </a:r>
            <a:r>
              <a:rPr lang="en-US" b="1" dirty="0">
                <a:solidFill>
                  <a:schemeClr val="tx1">
                    <a:lumMod val="85000"/>
                    <a:lumOff val="15000"/>
                  </a:schemeClr>
                </a:solidFill>
                <a:hlinkClick r:id="rId3"/>
              </a:rPr>
              <a:t>http://</a:t>
            </a:r>
            <a:r>
              <a:rPr lang="en-US" b="1" dirty="0" smtClean="0">
                <a:solidFill>
                  <a:schemeClr val="tx1">
                    <a:lumMod val="85000"/>
                    <a:lumOff val="15000"/>
                  </a:schemeClr>
                </a:solidFill>
                <a:hlinkClick r:id="rId3"/>
              </a:rPr>
              <a:t>online.sagepub.com</a:t>
            </a:r>
            <a:endParaRPr lang="en-US" dirty="0" smtClean="0"/>
          </a:p>
          <a:p>
            <a:pPr marL="0" indent="0">
              <a:buNone/>
            </a:pPr>
            <a:r>
              <a:rPr lang="en-US" dirty="0"/>
              <a:t> [login &amp; password which will be supplied during access]</a:t>
            </a:r>
          </a:p>
        </p:txBody>
      </p:sp>
    </p:spTree>
    <p:extLst>
      <p:ext uri="{BB962C8B-B14F-4D97-AF65-F5344CB8AC3E}">
        <p14:creationId xmlns:p14="http://schemas.microsoft.com/office/powerpoint/2010/main" val="2122577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Course Materials </a:t>
            </a:r>
            <a:br>
              <a:rPr lang="en-US" dirty="0" smtClean="0"/>
            </a:br>
            <a:r>
              <a:rPr lang="en-US" dirty="0" smtClean="0"/>
              <a:t>(Video Lectures) </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3600" b="1" u="sng" dirty="0" smtClean="0"/>
              <a:t>NPTEL</a:t>
            </a:r>
          </a:p>
          <a:p>
            <a:pPr marL="0" indent="0" algn="just">
              <a:buNone/>
            </a:pPr>
            <a:r>
              <a:rPr lang="en-US" sz="2800" dirty="0">
                <a:latin typeface="Arial" pitchFamily="34" charset="0"/>
                <a:cs typeface="Arial" pitchFamily="34" charset="0"/>
              </a:rPr>
              <a:t>National </a:t>
            </a:r>
            <a:r>
              <a:rPr lang="en-US" sz="2800" dirty="0" err="1">
                <a:latin typeface="Arial" pitchFamily="34" charset="0"/>
                <a:cs typeface="Arial" pitchFamily="34" charset="0"/>
              </a:rPr>
              <a:t>Programme</a:t>
            </a:r>
            <a:r>
              <a:rPr lang="en-US" sz="2800" dirty="0">
                <a:latin typeface="Arial" pitchFamily="34" charset="0"/>
                <a:cs typeface="Arial" pitchFamily="34" charset="0"/>
              </a:rPr>
              <a:t> on Technology Enhanced Learning which is an initiative by </a:t>
            </a:r>
            <a:r>
              <a:rPr lang="en-US" sz="2800" b="1" dirty="0" smtClean="0">
                <a:latin typeface="Arial" pitchFamily="34" charset="0"/>
                <a:cs typeface="Arial" pitchFamily="34" charset="0"/>
              </a:rPr>
              <a:t>Indian </a:t>
            </a:r>
            <a:r>
              <a:rPr lang="en-US" sz="2800" b="1" dirty="0">
                <a:latin typeface="Arial" pitchFamily="34" charset="0"/>
                <a:cs typeface="Arial" pitchFamily="34" charset="0"/>
              </a:rPr>
              <a:t>Institutes of </a:t>
            </a:r>
            <a:r>
              <a:rPr lang="en-US" sz="2800" b="1" dirty="0" smtClean="0">
                <a:latin typeface="Arial" pitchFamily="34" charset="0"/>
                <a:cs typeface="Arial" pitchFamily="34" charset="0"/>
              </a:rPr>
              <a:t>Technology (IITs) </a:t>
            </a:r>
            <a:r>
              <a:rPr lang="en-US" sz="2800" dirty="0" smtClean="0">
                <a:latin typeface="Arial" pitchFamily="34" charset="0"/>
                <a:cs typeface="Arial" pitchFamily="34" charset="0"/>
              </a:rPr>
              <a:t>&amp; </a:t>
            </a:r>
            <a:r>
              <a:rPr lang="en-US" sz="2800" b="1" dirty="0" smtClean="0">
                <a:latin typeface="Arial" pitchFamily="34" charset="0"/>
                <a:cs typeface="Arial" pitchFamily="34" charset="0"/>
              </a:rPr>
              <a:t>Indian </a:t>
            </a:r>
            <a:r>
              <a:rPr lang="en-US" sz="2800" b="1" dirty="0">
                <a:latin typeface="Arial" pitchFamily="34" charset="0"/>
                <a:cs typeface="Arial" pitchFamily="34" charset="0"/>
              </a:rPr>
              <a:t>Institute of Science (</a:t>
            </a:r>
            <a:r>
              <a:rPr lang="en-US" sz="2800" b="1" dirty="0" err="1">
                <a:latin typeface="Arial" pitchFamily="34" charset="0"/>
                <a:cs typeface="Arial" pitchFamily="34" charset="0"/>
              </a:rPr>
              <a:t>IISc</a:t>
            </a:r>
            <a:r>
              <a:rPr lang="en-US" sz="2800" b="1" dirty="0">
                <a:latin typeface="Arial" pitchFamily="34" charset="0"/>
                <a:cs typeface="Arial" pitchFamily="34" charset="0"/>
              </a:rPr>
              <a:t>) </a:t>
            </a:r>
            <a:endParaRPr lang="en-US" sz="2800" b="1" dirty="0" smtClean="0">
              <a:latin typeface="Arial" pitchFamily="34" charset="0"/>
              <a:cs typeface="Arial" pitchFamily="34" charset="0"/>
            </a:endParaRPr>
          </a:p>
          <a:p>
            <a:pPr marL="0" indent="0" algn="just">
              <a:buNone/>
            </a:pPr>
            <a:r>
              <a:rPr lang="en-US" sz="2800" dirty="0">
                <a:latin typeface="Arial" pitchFamily="34" charset="0"/>
                <a:cs typeface="Arial" pitchFamily="34" charset="0"/>
              </a:rPr>
              <a:t>Contents for the above courses were based on the model curriculum suggested by </a:t>
            </a:r>
            <a:r>
              <a:rPr lang="en-US" sz="2800" b="1" dirty="0">
                <a:latin typeface="Arial" pitchFamily="34" charset="0"/>
                <a:cs typeface="Arial" pitchFamily="34" charset="0"/>
              </a:rPr>
              <a:t>All India Council for Technical Education (AICTE)</a:t>
            </a:r>
            <a:r>
              <a:rPr lang="en-US" sz="2800" dirty="0">
                <a:latin typeface="Arial" pitchFamily="34" charset="0"/>
                <a:cs typeface="Arial" pitchFamily="34" charset="0"/>
              </a:rPr>
              <a:t> and the syllabi of major affiliating </a:t>
            </a:r>
            <a:r>
              <a:rPr lang="en-US" sz="2800" b="1" dirty="0">
                <a:latin typeface="Arial" pitchFamily="34" charset="0"/>
                <a:cs typeface="Arial" pitchFamily="34" charset="0"/>
              </a:rPr>
              <a:t>Universities in India</a:t>
            </a:r>
            <a:r>
              <a:rPr lang="en-US" sz="2800" dirty="0">
                <a:latin typeface="Arial" pitchFamily="34" charset="0"/>
                <a:cs typeface="Arial" pitchFamily="34" charset="0"/>
              </a:rPr>
              <a:t>.</a:t>
            </a:r>
          </a:p>
          <a:p>
            <a:pPr marL="0" indent="0">
              <a:buNone/>
            </a:pPr>
            <a:r>
              <a:rPr lang="en-US" b="1" dirty="0"/>
              <a:t> </a:t>
            </a:r>
            <a:r>
              <a:rPr lang="en-US" b="1" dirty="0" smtClean="0"/>
              <a:t>             </a:t>
            </a:r>
            <a:r>
              <a:rPr lang="en-IN" b="1" dirty="0" smtClean="0">
                <a:hlinkClick r:id="rId2"/>
              </a:rPr>
              <a:t>http</a:t>
            </a:r>
            <a:r>
              <a:rPr lang="en-IN" b="1" dirty="0">
                <a:hlinkClick r:id="rId2"/>
              </a:rPr>
              <a:t>://nptel.ac.in/course.php</a:t>
            </a:r>
            <a:endParaRPr lang="en-US" b="1" dirty="0" smtClean="0"/>
          </a:p>
          <a:p>
            <a:pPr marL="0" indent="0">
              <a:buNone/>
            </a:pPr>
            <a:endParaRPr lang="en-US" dirty="0"/>
          </a:p>
        </p:txBody>
      </p:sp>
    </p:spTree>
    <p:extLst>
      <p:ext uri="{BB962C8B-B14F-4D97-AF65-F5344CB8AC3E}">
        <p14:creationId xmlns:p14="http://schemas.microsoft.com/office/powerpoint/2010/main" val="855897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E-Books</a:t>
            </a:r>
            <a:endParaRPr lang="en-US" dirty="0"/>
          </a:p>
        </p:txBody>
      </p:sp>
      <p:sp>
        <p:nvSpPr>
          <p:cNvPr id="3" name="Content Placeholder 2"/>
          <p:cNvSpPr>
            <a:spLocks noGrp="1"/>
          </p:cNvSpPr>
          <p:nvPr>
            <p:ph idx="1"/>
          </p:nvPr>
        </p:nvSpPr>
        <p:spPr>
          <a:xfrm>
            <a:off x="457200" y="1524000"/>
            <a:ext cx="8229600" cy="4602163"/>
          </a:xfrm>
        </p:spPr>
        <p:txBody>
          <a:bodyPr>
            <a:normAutofit/>
          </a:bodyPr>
          <a:lstStyle/>
          <a:p>
            <a:pPr marL="0" indent="0" algn="ctr">
              <a:buNone/>
            </a:pPr>
            <a:r>
              <a:rPr lang="en-US" dirty="0" smtClean="0"/>
              <a:t> </a:t>
            </a:r>
            <a:endParaRPr lang="en-US" b="1" dirty="0"/>
          </a:p>
        </p:txBody>
      </p:sp>
      <p:sp>
        <p:nvSpPr>
          <p:cNvPr id="4" name="Rectangle 3"/>
          <p:cNvSpPr/>
          <p:nvPr/>
        </p:nvSpPr>
        <p:spPr>
          <a:xfrm>
            <a:off x="533400" y="1752600"/>
            <a:ext cx="8229600" cy="5232202"/>
          </a:xfrm>
          <a:prstGeom prst="rect">
            <a:avLst/>
          </a:prstGeom>
        </p:spPr>
        <p:txBody>
          <a:bodyPr wrap="square">
            <a:spAutoFit/>
          </a:bodyPr>
          <a:lstStyle/>
          <a:p>
            <a:pPr algn="ctr">
              <a:lnSpc>
                <a:spcPct val="115000"/>
              </a:lnSpc>
            </a:pPr>
            <a:r>
              <a:rPr lang="en-US" sz="2400" b="1" dirty="0" err="1"/>
              <a:t>ProQuest’s</a:t>
            </a:r>
            <a:r>
              <a:rPr lang="en-US" sz="2400" b="1" dirty="0"/>
              <a:t> Business </a:t>
            </a:r>
            <a:r>
              <a:rPr lang="en-US" sz="2400" b="1" dirty="0" err="1"/>
              <a:t>Ebook</a:t>
            </a:r>
            <a:r>
              <a:rPr lang="en-US" sz="2400" b="1" dirty="0"/>
              <a:t> </a:t>
            </a:r>
          </a:p>
          <a:p>
            <a:pPr algn="just">
              <a:lnSpc>
                <a:spcPct val="115000"/>
              </a:lnSpc>
            </a:pPr>
            <a:r>
              <a:rPr lang="en-US" sz="2000" dirty="0" smtClean="0">
                <a:latin typeface="Arial" pitchFamily="34" charset="0"/>
                <a:cs typeface="Arial" pitchFamily="34" charset="0"/>
              </a:rPr>
              <a:t>It </a:t>
            </a:r>
            <a:r>
              <a:rPr lang="en-US" sz="2000" dirty="0">
                <a:latin typeface="Arial" pitchFamily="34" charset="0"/>
                <a:cs typeface="Arial" pitchFamily="34" charset="0"/>
              </a:rPr>
              <a:t>offers anytime, anywhere access to more than 21,500 </a:t>
            </a:r>
            <a:r>
              <a:rPr lang="en-US" sz="2000" dirty="0" err="1">
                <a:latin typeface="Arial" pitchFamily="34" charset="0"/>
                <a:cs typeface="Arial" pitchFamily="34" charset="0"/>
              </a:rPr>
              <a:t>ebooks</a:t>
            </a:r>
            <a:r>
              <a:rPr lang="en-US" sz="2000" dirty="0">
                <a:latin typeface="Arial" pitchFamily="34" charset="0"/>
                <a:cs typeface="Arial" pitchFamily="34" charset="0"/>
              </a:rPr>
              <a:t> </a:t>
            </a:r>
            <a:r>
              <a:rPr lang="en-US" sz="2000" dirty="0" smtClean="0">
                <a:latin typeface="Arial" pitchFamily="34" charset="0"/>
                <a:cs typeface="Arial" pitchFamily="34" charset="0"/>
              </a:rPr>
              <a:t>that </a:t>
            </a:r>
            <a:r>
              <a:rPr lang="en-US" sz="2000" dirty="0">
                <a:latin typeface="Arial" pitchFamily="34" charset="0"/>
                <a:cs typeface="Arial" pitchFamily="34" charset="0"/>
              </a:rPr>
              <a:t>meet the needs of academic, community college, and business school libraries. </a:t>
            </a:r>
            <a:r>
              <a:rPr lang="en-US" sz="2000" dirty="0">
                <a:solidFill>
                  <a:srgbClr val="000000"/>
                </a:solidFill>
                <a:latin typeface="Arial" pitchFamily="34" charset="0"/>
                <a:ea typeface="Times New Roman"/>
                <a:cs typeface="Arial" pitchFamily="34" charset="0"/>
              </a:rPr>
              <a:t>It including Oxford University Press, Copenhagen Business School Press, Princeton University Press, Hong Kong University Press, Amsterdam University Press, and Stanford University Press. Other key contributing publishers include Bloomsbury Press, </a:t>
            </a:r>
            <a:r>
              <a:rPr lang="en-US" sz="2000" dirty="0" err="1">
                <a:solidFill>
                  <a:srgbClr val="000000"/>
                </a:solidFill>
                <a:latin typeface="Arial" pitchFamily="34" charset="0"/>
                <a:ea typeface="Times New Roman"/>
                <a:cs typeface="Arial" pitchFamily="34" charset="0"/>
              </a:rPr>
              <a:t>Kogan</a:t>
            </a:r>
            <a:r>
              <a:rPr lang="en-US" sz="2000" dirty="0">
                <a:solidFill>
                  <a:srgbClr val="000000"/>
                </a:solidFill>
                <a:latin typeface="Arial" pitchFamily="34" charset="0"/>
                <a:ea typeface="Times New Roman"/>
                <a:cs typeface="Arial" pitchFamily="34" charset="0"/>
              </a:rPr>
              <a:t> Page, No Starch Press, AMACOM, Taylor &amp; Francis, Elsevier Science, Emerald Group Publishing, Wiley, Sage, CUP, Himalaya Publishing, New Age and BRILL </a:t>
            </a:r>
            <a:r>
              <a:rPr lang="en-US" sz="2000" dirty="0" smtClean="0">
                <a:solidFill>
                  <a:srgbClr val="000000"/>
                </a:solidFill>
                <a:latin typeface="Arial" pitchFamily="34" charset="0"/>
                <a:ea typeface="Times New Roman"/>
                <a:cs typeface="Arial" pitchFamily="34" charset="0"/>
              </a:rPr>
              <a:t>Publishers</a:t>
            </a:r>
          </a:p>
          <a:p>
            <a:pPr algn="just">
              <a:lnSpc>
                <a:spcPct val="115000"/>
              </a:lnSpc>
            </a:pPr>
            <a:endParaRPr lang="en-US" sz="2000" dirty="0">
              <a:latin typeface="Calibri"/>
              <a:ea typeface="Calibri"/>
              <a:cs typeface="Times New Roman"/>
            </a:endParaRPr>
          </a:p>
          <a:p>
            <a:r>
              <a:rPr lang="en-US" sz="2000" b="1" dirty="0">
                <a:solidFill>
                  <a:srgbClr val="000000"/>
                </a:solidFill>
                <a:latin typeface="Arial"/>
                <a:ea typeface="Times New Roman"/>
                <a:cs typeface="Times New Roman"/>
              </a:rPr>
              <a:t> </a:t>
            </a:r>
            <a:r>
              <a:rPr lang="en-US" sz="2000" dirty="0">
                <a:solidFill>
                  <a:srgbClr val="000000"/>
                </a:solidFill>
                <a:latin typeface="Arial"/>
                <a:ea typeface="Times New Roman"/>
              </a:rPr>
              <a:t>To access </a:t>
            </a:r>
            <a:r>
              <a:rPr lang="en-US" sz="2000" dirty="0" err="1">
                <a:solidFill>
                  <a:srgbClr val="000000"/>
                </a:solidFill>
                <a:latin typeface="Arial"/>
                <a:ea typeface="Times New Roman"/>
              </a:rPr>
              <a:t>Ebook</a:t>
            </a:r>
            <a:r>
              <a:rPr lang="en-US" sz="2000" dirty="0">
                <a:solidFill>
                  <a:srgbClr val="000000"/>
                </a:solidFill>
                <a:latin typeface="Arial"/>
                <a:ea typeface="Times New Roman"/>
              </a:rPr>
              <a:t>: </a:t>
            </a:r>
            <a:endParaRPr lang="en-US" sz="2000" dirty="0"/>
          </a:p>
          <a:p>
            <a:r>
              <a:rPr lang="en-US" sz="2000" dirty="0">
                <a:solidFill>
                  <a:srgbClr val="000000"/>
                </a:solidFill>
                <a:latin typeface="Arial"/>
                <a:ea typeface="Times New Roman"/>
              </a:rPr>
              <a:t>   </a:t>
            </a:r>
            <a:r>
              <a:rPr lang="en-US" sz="2000" dirty="0">
                <a:solidFill>
                  <a:srgbClr val="002060"/>
                </a:solidFill>
                <a:latin typeface="Arial"/>
                <a:ea typeface="Times New Roman"/>
              </a:rPr>
              <a:t> </a:t>
            </a:r>
            <a:r>
              <a:rPr lang="en-US" sz="2000" b="1" u="sng" dirty="0">
                <a:solidFill>
                  <a:srgbClr val="0000FF"/>
                </a:solidFill>
                <a:latin typeface="Arial"/>
                <a:ea typeface="Times New Roman"/>
                <a:hlinkClick r:id="rId2"/>
              </a:rPr>
              <a:t>https://ebookcentral.proquest.com/lib/calcuttabusinessschool</a:t>
            </a:r>
            <a:endParaRPr lang="en-US" sz="2000" b="1" dirty="0"/>
          </a:p>
          <a:p>
            <a:pPr>
              <a:lnSpc>
                <a:spcPct val="115000"/>
              </a:lnSpc>
            </a:pPr>
            <a:endParaRPr lang="en-US" sz="1600" dirty="0">
              <a:latin typeface="Calibri"/>
              <a:ea typeface="Calibri"/>
              <a:cs typeface="Times New Roman"/>
            </a:endParaRPr>
          </a:p>
          <a:p>
            <a:endParaRPr lang="en-US" dirty="0"/>
          </a:p>
        </p:txBody>
      </p:sp>
    </p:spTree>
    <p:extLst>
      <p:ext uri="{BB962C8B-B14F-4D97-AF65-F5344CB8AC3E}">
        <p14:creationId xmlns:p14="http://schemas.microsoft.com/office/powerpoint/2010/main" val="3330937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pPr marL="0" indent="0" algn="ctr">
              <a:buNone/>
            </a:pPr>
            <a:r>
              <a:rPr lang="en-US" b="1" dirty="0">
                <a:effectLst>
                  <a:outerShdw blurRad="38100" dist="38100" dir="2700000" algn="tl">
                    <a:srgbClr val="000000">
                      <a:alpha val="43137"/>
                    </a:srgbClr>
                  </a:outerShdw>
                </a:effectLst>
              </a:rPr>
              <a:t>e-PG </a:t>
            </a:r>
            <a:r>
              <a:rPr lang="en-US" b="1" dirty="0" err="1">
                <a:effectLst>
                  <a:outerShdw blurRad="38100" dist="38100" dir="2700000" algn="tl">
                    <a:srgbClr val="000000">
                      <a:alpha val="43137"/>
                    </a:srgbClr>
                  </a:outerShdw>
                </a:effectLst>
              </a:rPr>
              <a:t>Pathshala</a:t>
            </a:r>
            <a:endParaRPr lang="en-US" b="1" dirty="0">
              <a:effectLst>
                <a:outerShdw blurRad="38100" dist="38100" dir="2700000" algn="tl">
                  <a:srgbClr val="000000">
                    <a:alpha val="43137"/>
                  </a:srgbClr>
                </a:outerShdw>
              </a:effectLst>
            </a:endParaRPr>
          </a:p>
          <a:p>
            <a:pPr marL="0" indent="0">
              <a:buNone/>
            </a:pPr>
            <a:endParaRPr lang="en-US" sz="2000" dirty="0"/>
          </a:p>
          <a:p>
            <a:pPr marL="0" indent="0" algn="just">
              <a:buNone/>
            </a:pPr>
            <a:r>
              <a:rPr lang="en-US" sz="2000" b="1" dirty="0">
                <a:latin typeface="Arial" panose="020B0604020202020204" pitchFamily="34" charset="0"/>
                <a:cs typeface="Arial" panose="020B0604020202020204" pitchFamily="34" charset="0"/>
              </a:rPr>
              <a:t>e-PG </a:t>
            </a:r>
            <a:r>
              <a:rPr lang="en-US" sz="2000" b="1" dirty="0" err="1">
                <a:latin typeface="Arial" panose="020B0604020202020204" pitchFamily="34" charset="0"/>
                <a:cs typeface="Arial" panose="020B0604020202020204" pitchFamily="34" charset="0"/>
              </a:rPr>
              <a:t>Pathshala</a:t>
            </a:r>
            <a:r>
              <a:rPr lang="en-US" sz="2000" b="1" dirty="0">
                <a:latin typeface="Arial" panose="020B0604020202020204" pitchFamily="34" charset="0"/>
                <a:cs typeface="Arial" panose="020B0604020202020204" pitchFamily="34" charset="0"/>
              </a:rPr>
              <a:t> is an initiative of the MHRD under its National Mission of Education through ICT (NME-ICT) 22,000 e-modules are available It provide high quality, curriculum-based, interactive content of 70 subjects across all disciplines of social sciences, arts, fine arts &amp; humanities, natural &amp; mathematical sciences</a:t>
            </a:r>
            <a:r>
              <a:rPr lang="en-US" sz="2000" b="1" dirty="0" smtClean="0">
                <a:latin typeface="Arial" panose="020B0604020202020204" pitchFamily="34" charset="0"/>
                <a:cs typeface="Arial" panose="020B0604020202020204" pitchFamily="34" charset="0"/>
              </a:rPr>
              <a:t>.</a:t>
            </a:r>
          </a:p>
          <a:p>
            <a:pPr marL="0" indent="0" algn="just">
              <a:buNone/>
            </a:pPr>
            <a:endParaRPr lang="en-US" sz="2000" b="1"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Visit: </a:t>
            </a:r>
            <a:r>
              <a:rPr lang="en-US" sz="2000" dirty="0" smtClean="0">
                <a:latin typeface="Arial" panose="020B0604020202020204" pitchFamily="34" charset="0"/>
                <a:cs typeface="Arial" panose="020B0604020202020204" pitchFamily="34" charset="0"/>
                <a:hlinkClick r:id="rId2"/>
              </a:rPr>
              <a:t>www.epgp.inflibnet.ac.in</a:t>
            </a:r>
            <a:endParaRPr lang="en-US" sz="2000" dirty="0" smtClean="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or </a:t>
            </a:r>
          </a:p>
          <a:p>
            <a:pPr marL="0" indent="0">
              <a:buNone/>
            </a:pPr>
            <a:r>
              <a:rPr lang="en-US" sz="2000" dirty="0" smtClean="0">
                <a:latin typeface="Arial" panose="020B0604020202020204" pitchFamily="34" charset="0"/>
                <a:cs typeface="Arial" panose="020B0604020202020204" pitchFamily="34" charset="0"/>
                <a:hlinkClick r:id="rId3"/>
              </a:rPr>
              <a:t>https</a:t>
            </a:r>
            <a:r>
              <a:rPr lang="en-US" sz="2000" dirty="0">
                <a:latin typeface="Arial" panose="020B0604020202020204" pitchFamily="34" charset="0"/>
                <a:cs typeface="Arial" panose="020B0604020202020204" pitchFamily="34" charset="0"/>
                <a:hlinkClick r:id="rId3"/>
              </a:rPr>
              <a:t>://sakshat.ac.in/?</a:t>
            </a:r>
            <a:r>
              <a:rPr lang="en-US" sz="2000" dirty="0" smtClean="0">
                <a:latin typeface="Arial" panose="020B0604020202020204" pitchFamily="34" charset="0"/>
                <a:cs typeface="Arial" panose="020B0604020202020204" pitchFamily="34" charset="0"/>
                <a:hlinkClick r:id="rId3"/>
              </a:rPr>
              <a:t>project=e-pg-pathshala</a:t>
            </a:r>
            <a:endParaRPr lang="en-US" sz="2000" dirty="0" smtClean="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45186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Know your Library </a:t>
            </a:r>
            <a:br>
              <a:rPr lang="en-US" dirty="0"/>
            </a:br>
            <a:endParaRPr lang="en-US" dirty="0"/>
          </a:p>
        </p:txBody>
      </p:sp>
      <p:sp>
        <p:nvSpPr>
          <p:cNvPr id="4" name="Content Placeholder 3"/>
          <p:cNvSpPr>
            <a:spLocks noGrp="1"/>
          </p:cNvSpPr>
          <p:nvPr>
            <p:ph idx="1"/>
          </p:nvPr>
        </p:nvSpPr>
        <p:spPr>
          <a:xfrm>
            <a:off x="152400" y="1600200"/>
            <a:ext cx="8839200" cy="5029200"/>
          </a:xfrm>
        </p:spPr>
        <p:txBody>
          <a:bodyPr>
            <a:normAutofit lnSpcReduction="10000"/>
          </a:bodyPr>
          <a:lstStyle/>
          <a:p>
            <a:r>
              <a:rPr lang="en-IN" b="1" dirty="0" smtClean="0"/>
              <a:t>Total Books: 7819 </a:t>
            </a:r>
          </a:p>
          <a:p>
            <a:r>
              <a:rPr lang="en-IN" b="1" dirty="0" smtClean="0"/>
              <a:t>Total Journal &amp; Magazine (Print version): 30</a:t>
            </a:r>
          </a:p>
          <a:p>
            <a:r>
              <a:rPr lang="en-IN" b="1" dirty="0" smtClean="0"/>
              <a:t>Newspaper: 07</a:t>
            </a:r>
            <a:endParaRPr lang="en-IN" dirty="0" smtClean="0"/>
          </a:p>
          <a:p>
            <a:pPr marL="114300" indent="0">
              <a:buNone/>
            </a:pPr>
            <a:r>
              <a:rPr lang="en-IN" dirty="0" smtClean="0"/>
              <a:t>                            </a:t>
            </a:r>
            <a:r>
              <a:rPr lang="en-IN" b="1" u="sng" dirty="0" smtClean="0"/>
              <a:t>Library Team:</a:t>
            </a:r>
            <a:endParaRPr lang="en-IN" b="1" u="sng" dirty="0"/>
          </a:p>
          <a:p>
            <a:pPr marL="114300" indent="0">
              <a:buNone/>
            </a:pPr>
            <a:r>
              <a:rPr lang="en-IN" dirty="0" smtClean="0"/>
              <a:t> 1. </a:t>
            </a:r>
            <a:r>
              <a:rPr lang="en-IN" b="1" dirty="0" err="1" smtClean="0"/>
              <a:t>Mr.</a:t>
            </a:r>
            <a:r>
              <a:rPr lang="en-IN" b="1" dirty="0" smtClean="0"/>
              <a:t> </a:t>
            </a:r>
            <a:r>
              <a:rPr lang="en-IN" b="1" dirty="0" err="1" smtClean="0"/>
              <a:t>Atanu</a:t>
            </a:r>
            <a:r>
              <a:rPr lang="en-IN" b="1" dirty="0" smtClean="0"/>
              <a:t> </a:t>
            </a:r>
            <a:r>
              <a:rPr lang="en-IN" b="1" dirty="0" err="1" smtClean="0"/>
              <a:t>Ganguly</a:t>
            </a:r>
            <a:r>
              <a:rPr lang="en-IN" b="1" dirty="0" smtClean="0"/>
              <a:t>, </a:t>
            </a:r>
            <a:r>
              <a:rPr lang="en-IN" sz="2000" dirty="0" smtClean="0"/>
              <a:t>Assistant Librarian</a:t>
            </a:r>
          </a:p>
          <a:p>
            <a:pPr marL="114300" indent="0">
              <a:buNone/>
            </a:pPr>
            <a:r>
              <a:rPr lang="en-IN" dirty="0" smtClean="0"/>
              <a:t> 2. </a:t>
            </a:r>
            <a:r>
              <a:rPr lang="en-IN" b="1" dirty="0" err="1" smtClean="0"/>
              <a:t>Mr.</a:t>
            </a:r>
            <a:r>
              <a:rPr lang="en-IN" b="1" dirty="0" smtClean="0"/>
              <a:t> </a:t>
            </a:r>
            <a:r>
              <a:rPr lang="en-IN" b="1" dirty="0" err="1" smtClean="0"/>
              <a:t>Nazim</a:t>
            </a:r>
            <a:r>
              <a:rPr lang="en-IN" b="1" dirty="0" smtClean="0"/>
              <a:t> </a:t>
            </a:r>
            <a:r>
              <a:rPr lang="en-IN" b="1" dirty="0" err="1" smtClean="0"/>
              <a:t>Mistry</a:t>
            </a:r>
            <a:r>
              <a:rPr lang="en-IN" dirty="0" smtClean="0"/>
              <a:t>, </a:t>
            </a:r>
            <a:r>
              <a:rPr lang="en-IN" sz="2000" dirty="0" smtClean="0"/>
              <a:t>Senior Library Attendant </a:t>
            </a:r>
          </a:p>
          <a:p>
            <a:pPr marL="114300" indent="0">
              <a:buNone/>
            </a:pPr>
            <a:r>
              <a:rPr lang="en-IN" dirty="0"/>
              <a:t> </a:t>
            </a:r>
            <a:r>
              <a:rPr lang="en-IN" dirty="0" smtClean="0"/>
              <a:t>3. </a:t>
            </a:r>
            <a:r>
              <a:rPr lang="en-IN" b="1" dirty="0" err="1" smtClean="0"/>
              <a:t>Mr.</a:t>
            </a:r>
            <a:r>
              <a:rPr lang="en-IN" b="1" dirty="0" smtClean="0"/>
              <a:t> Ramesh Chandra Paul</a:t>
            </a:r>
            <a:r>
              <a:rPr lang="en-IN" dirty="0" smtClean="0"/>
              <a:t>, </a:t>
            </a:r>
            <a:r>
              <a:rPr lang="en-IN" sz="2000" dirty="0" smtClean="0"/>
              <a:t>Junior Library Attendant </a:t>
            </a:r>
          </a:p>
          <a:p>
            <a:pPr marL="114300" indent="0">
              <a:buNone/>
            </a:pPr>
            <a:endParaRPr lang="en-IN" sz="2000" dirty="0"/>
          </a:p>
          <a:p>
            <a:pPr marL="114300" indent="0">
              <a:buNone/>
            </a:pPr>
            <a:r>
              <a:rPr lang="en-IN" sz="2000" dirty="0" smtClean="0"/>
              <a:t>For any Issues, Grievances, Problems, Request &amp; Suggestions: </a:t>
            </a:r>
          </a:p>
          <a:p>
            <a:pPr marL="571500" indent="-457200">
              <a:buAutoNum type="arabicPeriod"/>
            </a:pPr>
            <a:r>
              <a:rPr lang="en-IN" sz="2000" b="1" dirty="0" err="1" smtClean="0"/>
              <a:t>Dr.</a:t>
            </a:r>
            <a:r>
              <a:rPr lang="en-IN" sz="2000" b="1" dirty="0" smtClean="0"/>
              <a:t> </a:t>
            </a:r>
            <a:r>
              <a:rPr lang="en-IN" sz="2000" b="1" dirty="0" err="1" smtClean="0"/>
              <a:t>Pinaki</a:t>
            </a:r>
            <a:r>
              <a:rPr lang="en-IN" sz="2000" b="1" dirty="0" smtClean="0"/>
              <a:t> </a:t>
            </a:r>
            <a:r>
              <a:rPr lang="en-IN" sz="2000" b="1" dirty="0" err="1" smtClean="0"/>
              <a:t>Ranjan</a:t>
            </a:r>
            <a:r>
              <a:rPr lang="en-IN" sz="2000" b="1" dirty="0" smtClean="0"/>
              <a:t> Bhattacharyya</a:t>
            </a:r>
            <a:r>
              <a:rPr lang="en-IN" sz="2000" dirty="0" smtClean="0"/>
              <a:t>, Chairperson, Library Committee</a:t>
            </a:r>
          </a:p>
          <a:p>
            <a:pPr marL="114300" indent="0">
              <a:buNone/>
            </a:pPr>
            <a:r>
              <a:rPr lang="en-IN" sz="2000" dirty="0"/>
              <a:t> </a:t>
            </a:r>
            <a:r>
              <a:rPr lang="en-IN" sz="2000" dirty="0" smtClean="0"/>
              <a:t>       pinakirb@calcuttabusinessschool.org</a:t>
            </a:r>
          </a:p>
          <a:p>
            <a:pPr marL="114300" indent="0">
              <a:buNone/>
            </a:pPr>
            <a:r>
              <a:rPr lang="en-IN" sz="2000" dirty="0" smtClean="0"/>
              <a:t>2. </a:t>
            </a:r>
            <a:r>
              <a:rPr lang="en-IN" sz="2000" b="1" dirty="0" smtClean="0"/>
              <a:t>Mr. </a:t>
            </a:r>
            <a:r>
              <a:rPr lang="en-IN" sz="2000" b="1" dirty="0" err="1" smtClean="0"/>
              <a:t>Atanu</a:t>
            </a:r>
            <a:r>
              <a:rPr lang="en-IN" sz="2000" b="1" dirty="0" smtClean="0"/>
              <a:t> </a:t>
            </a:r>
            <a:r>
              <a:rPr lang="en-IN" sz="2000" b="1" dirty="0" err="1" smtClean="0"/>
              <a:t>Ganguly</a:t>
            </a:r>
            <a:r>
              <a:rPr lang="en-IN" sz="2000" dirty="0" smtClean="0"/>
              <a:t>, Member Library Committee</a:t>
            </a:r>
          </a:p>
          <a:p>
            <a:pPr marL="114300" indent="0">
              <a:buNone/>
            </a:pPr>
            <a:r>
              <a:rPr lang="en-IN" sz="2000" dirty="0" smtClean="0"/>
              <a:t>        atanug@calcuttabusinessschool.org </a:t>
            </a:r>
          </a:p>
          <a:p>
            <a:pPr marL="114300" indent="0">
              <a:buNone/>
            </a:pPr>
            <a:endParaRPr lang="en-IN" sz="2000" dirty="0"/>
          </a:p>
        </p:txBody>
      </p:sp>
    </p:spTree>
    <p:extLst>
      <p:ext uri="{BB962C8B-B14F-4D97-AF65-F5344CB8AC3E}">
        <p14:creationId xmlns:p14="http://schemas.microsoft.com/office/powerpoint/2010/main" val="1285320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pPr marL="0" indent="0" algn="ctr">
              <a:buNone/>
            </a:pPr>
            <a:r>
              <a:rPr lang="en-US" b="1" dirty="0" smtClean="0">
                <a:effectLst>
                  <a:outerShdw blurRad="38100" dist="38100" dir="2700000" algn="tl">
                    <a:srgbClr val="000000">
                      <a:alpha val="43137"/>
                    </a:srgbClr>
                  </a:outerShdw>
                </a:effectLst>
              </a:rPr>
              <a:t>PARAKH</a:t>
            </a:r>
          </a:p>
          <a:p>
            <a:pPr marL="0" indent="0" algn="ctr">
              <a:buNone/>
            </a:pPr>
            <a:r>
              <a:rPr lang="en-US" b="1" dirty="0" smtClean="0">
                <a:effectLst>
                  <a:outerShdw blurRad="38100" dist="38100" dir="2700000" algn="tl">
                    <a:srgbClr val="000000">
                      <a:alpha val="43137"/>
                    </a:srgbClr>
                  </a:outerShdw>
                </a:effectLst>
              </a:rPr>
              <a:t>Student’s Learning Assessment Portal </a:t>
            </a:r>
            <a:endParaRPr lang="en-US" b="1" dirty="0">
              <a:effectLst>
                <a:outerShdw blurRad="38100" dist="38100" dir="2700000" algn="tl">
                  <a:srgbClr val="000000">
                    <a:alpha val="43137"/>
                  </a:srgbClr>
                </a:outerShdw>
              </a:effectLst>
            </a:endParaRPr>
          </a:p>
          <a:p>
            <a:pPr marL="0" indent="0">
              <a:buNone/>
            </a:pPr>
            <a:endParaRPr lang="en-US" sz="2000" dirty="0"/>
          </a:p>
          <a:p>
            <a:pPr marL="0" indent="0" algn="just">
              <a:buNone/>
            </a:pPr>
            <a:r>
              <a:rPr lang="en-US" sz="2000" b="1" dirty="0" smtClean="0">
                <a:latin typeface="Arial" panose="020B0604020202020204" pitchFamily="34" charset="0"/>
                <a:cs typeface="Arial" panose="020B0604020202020204" pitchFamily="34" charset="0"/>
              </a:rPr>
              <a:t>It is </a:t>
            </a:r>
            <a:r>
              <a:rPr lang="en-US" sz="2000" b="1" dirty="0">
                <a:latin typeface="Arial" panose="020B0604020202020204" pitchFamily="34" charset="0"/>
                <a:cs typeface="Arial" panose="020B0604020202020204" pitchFamily="34" charset="0"/>
              </a:rPr>
              <a:t>designed to measure the benchmark levels and gains in academic and aptitude skills by the students in technical programs and to understand the various factors that affect skill development of students in Technical Institutes across India</a:t>
            </a:r>
            <a:r>
              <a:rPr lang="en-US" sz="2000" b="1" dirty="0" smtClean="0">
                <a:latin typeface="Arial" panose="020B0604020202020204" pitchFamily="34" charset="0"/>
                <a:cs typeface="Arial" panose="020B0604020202020204" pitchFamily="34" charset="0"/>
              </a:rPr>
              <a:t>.</a:t>
            </a:r>
          </a:p>
          <a:p>
            <a:pPr marL="0" indent="0" algn="just">
              <a:buNone/>
            </a:pPr>
            <a:endParaRPr lang="en-US" sz="2000" b="1" dirty="0">
              <a:latin typeface="Arial" panose="020B0604020202020204" pitchFamily="34" charset="0"/>
              <a:cs typeface="Arial" panose="020B0604020202020204" pitchFamily="34" charset="0"/>
            </a:endParaRPr>
          </a:p>
          <a:p>
            <a:pPr marL="0" indent="0" algn="just">
              <a:buNone/>
            </a:pPr>
            <a:r>
              <a:rPr lang="en-US" sz="2000" b="1" dirty="0">
                <a:latin typeface="Arial" panose="020B0604020202020204" pitchFamily="34" charset="0"/>
                <a:cs typeface="Arial" panose="020B0604020202020204" pitchFamily="34" charset="0"/>
                <a:hlinkClick r:id="rId2"/>
              </a:rPr>
              <a:t>https://</a:t>
            </a:r>
            <a:r>
              <a:rPr lang="en-US" sz="2000" b="1" dirty="0" smtClean="0">
                <a:latin typeface="Arial" panose="020B0604020202020204" pitchFamily="34" charset="0"/>
                <a:cs typeface="Arial" panose="020B0604020202020204" pitchFamily="34" charset="0"/>
                <a:hlinkClick r:id="rId2"/>
              </a:rPr>
              <a:t>parakh.aicte-india.org/login</a:t>
            </a:r>
            <a:endParaRPr lang="en-US" sz="2000" b="1" dirty="0" smtClean="0">
              <a:latin typeface="Arial" panose="020B0604020202020204" pitchFamily="34" charset="0"/>
              <a:cs typeface="Arial" panose="020B0604020202020204" pitchFamily="34" charset="0"/>
            </a:endParaRPr>
          </a:p>
          <a:p>
            <a:pPr marL="0" indent="0" algn="just">
              <a:buNone/>
            </a:pPr>
            <a:endParaRPr lang="en-US" sz="2000" b="1"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69050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idx="1"/>
          </p:nvPr>
        </p:nvSpPr>
        <p:spPr>
          <a:xfrm>
            <a:off x="457200" y="1752600"/>
            <a:ext cx="8458200" cy="5105400"/>
          </a:xfrm>
        </p:spPr>
        <p:txBody>
          <a:bodyPr>
            <a:normAutofit fontScale="77500" lnSpcReduction="20000"/>
          </a:bodyPr>
          <a:lstStyle/>
          <a:p>
            <a:pPr marL="0" indent="0" algn="ctr">
              <a:buNone/>
            </a:pPr>
            <a:r>
              <a:rPr lang="en-US" sz="3400" b="1" dirty="0" smtClean="0">
                <a:effectLst>
                  <a:outerShdw blurRad="38100" dist="38100" dir="2700000" algn="tl">
                    <a:srgbClr val="000000">
                      <a:alpha val="43137"/>
                    </a:srgbClr>
                  </a:outerShdw>
                </a:effectLst>
              </a:rPr>
              <a:t>SWAYAM </a:t>
            </a:r>
          </a:p>
          <a:p>
            <a:pPr marL="0" indent="0">
              <a:buNone/>
            </a:pPr>
            <a:endParaRPr lang="en-US" sz="3100" dirty="0"/>
          </a:p>
          <a:p>
            <a:pPr marL="0" indent="0" algn="just">
              <a:buNone/>
            </a:pPr>
            <a:r>
              <a:rPr lang="en-US" sz="3100" b="1" dirty="0" smtClean="0">
                <a:latin typeface="Arial" panose="020B0604020202020204" pitchFamily="34" charset="0"/>
                <a:cs typeface="Arial" panose="020B0604020202020204" pitchFamily="34" charset="0"/>
              </a:rPr>
              <a:t>It </a:t>
            </a:r>
            <a:r>
              <a:rPr lang="en-US" sz="3100" b="1" dirty="0">
                <a:latin typeface="Arial" panose="020B0604020202020204" pitchFamily="34" charset="0"/>
                <a:cs typeface="Arial" panose="020B0604020202020204" pitchFamily="34" charset="0"/>
              </a:rPr>
              <a:t>is a programme initiated by Government of India and designed to achieve the three cardinal principles of Education Policy viz., access, equity and quality. The objective of this effort is to take the best teaching learning resources to all, including the most disadvantaged. SWAYAM seeks to bridge the digital divide for students who have hitherto remained untouched by the digital revolution and have not been able to join the mainstream of the knowledge economy</a:t>
            </a:r>
            <a:r>
              <a:rPr lang="en-US" sz="3100" b="1" dirty="0" smtClean="0">
                <a:latin typeface="Arial" panose="020B0604020202020204" pitchFamily="34" charset="0"/>
                <a:cs typeface="Arial" panose="020B0604020202020204" pitchFamily="34" charset="0"/>
              </a:rPr>
              <a:t>.</a:t>
            </a:r>
          </a:p>
          <a:p>
            <a:pPr marL="0" indent="0" algn="just">
              <a:buNone/>
            </a:pPr>
            <a:endParaRPr lang="en-US" sz="3100" b="1" dirty="0" smtClean="0">
              <a:latin typeface="Arial" panose="020B0604020202020204" pitchFamily="34" charset="0"/>
              <a:cs typeface="Arial" panose="020B0604020202020204" pitchFamily="34" charset="0"/>
              <a:hlinkClick r:id="rId2"/>
            </a:endParaRPr>
          </a:p>
          <a:p>
            <a:pPr marL="0" indent="0" algn="just">
              <a:buNone/>
            </a:pPr>
            <a:r>
              <a:rPr lang="en-US" sz="3100" b="1" dirty="0" smtClean="0">
                <a:latin typeface="Arial" panose="020B0604020202020204" pitchFamily="34" charset="0"/>
                <a:cs typeface="Arial" panose="020B0604020202020204" pitchFamily="34" charset="0"/>
                <a:hlinkClick r:id="rId2"/>
              </a:rPr>
              <a:t>https</a:t>
            </a:r>
            <a:r>
              <a:rPr lang="en-US" sz="3100" b="1" dirty="0">
                <a:latin typeface="Arial" panose="020B0604020202020204" pitchFamily="34" charset="0"/>
                <a:cs typeface="Arial" panose="020B0604020202020204" pitchFamily="34" charset="0"/>
                <a:hlinkClick r:id="rId2"/>
              </a:rPr>
              <a:t>://</a:t>
            </a:r>
            <a:r>
              <a:rPr lang="en-US" sz="3100" b="1" dirty="0" smtClean="0">
                <a:latin typeface="Arial" panose="020B0604020202020204" pitchFamily="34" charset="0"/>
                <a:cs typeface="Arial" panose="020B0604020202020204" pitchFamily="34" charset="0"/>
                <a:hlinkClick r:id="rId2"/>
              </a:rPr>
              <a:t>swayam.gov.in/about</a:t>
            </a:r>
            <a:endParaRPr lang="en-US" sz="2000" b="1" dirty="0" smtClean="0">
              <a:latin typeface="Arial" panose="020B0604020202020204" pitchFamily="34" charset="0"/>
              <a:cs typeface="Arial" panose="020B0604020202020204" pitchFamily="34" charset="0"/>
            </a:endParaRPr>
          </a:p>
          <a:p>
            <a:pPr marL="0" indent="0" algn="just">
              <a:buNone/>
            </a:pPr>
            <a:endParaRPr lang="en-US" sz="2000" b="1" dirty="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                     </a:t>
            </a:r>
            <a:endParaRPr lang="en-US" dirty="0"/>
          </a:p>
          <a:p>
            <a:pPr marL="0" indent="0">
              <a:buNone/>
            </a:pPr>
            <a:endParaRPr lang="en-US" dirty="0"/>
          </a:p>
        </p:txBody>
      </p:sp>
    </p:spTree>
    <p:extLst>
      <p:ext uri="{BB962C8B-B14F-4D97-AF65-F5344CB8AC3E}">
        <p14:creationId xmlns:p14="http://schemas.microsoft.com/office/powerpoint/2010/main" val="3205805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idx="1"/>
          </p:nvPr>
        </p:nvSpPr>
        <p:spPr>
          <a:xfrm>
            <a:off x="457200" y="1752600"/>
            <a:ext cx="8458200" cy="5105400"/>
          </a:xfrm>
        </p:spPr>
        <p:txBody>
          <a:bodyPr>
            <a:normAutofit fontScale="77500" lnSpcReduction="20000"/>
          </a:bodyPr>
          <a:lstStyle/>
          <a:p>
            <a:pPr marL="0" indent="0" algn="ctr">
              <a:buNone/>
            </a:pPr>
            <a:r>
              <a:rPr lang="en-US" sz="3400" b="1" dirty="0" smtClean="0">
                <a:effectLst>
                  <a:outerShdw blurRad="38100" dist="38100" dir="2700000" algn="tl">
                    <a:srgbClr val="000000">
                      <a:alpha val="43137"/>
                    </a:srgbClr>
                  </a:outerShdw>
                </a:effectLst>
              </a:rPr>
              <a:t>SWAYAM- PRABHA </a:t>
            </a:r>
          </a:p>
          <a:p>
            <a:pPr marL="0" indent="0">
              <a:buNone/>
            </a:pPr>
            <a:endParaRPr lang="en-US" sz="3100" dirty="0"/>
          </a:p>
          <a:p>
            <a:pPr marL="0" indent="0" algn="just">
              <a:buNone/>
            </a:pPr>
            <a:r>
              <a:rPr lang="en-US" sz="3100" b="1" dirty="0" smtClean="0">
                <a:latin typeface="Arial" panose="020B0604020202020204" pitchFamily="34" charset="0"/>
                <a:cs typeface="Arial" panose="020B0604020202020204" pitchFamily="34" charset="0"/>
              </a:rPr>
              <a:t>It is </a:t>
            </a:r>
            <a:r>
              <a:rPr lang="en-US" sz="3100" b="1" dirty="0">
                <a:latin typeface="Arial" panose="020B0604020202020204" pitchFamily="34" charset="0"/>
                <a:cs typeface="Arial" panose="020B0604020202020204" pitchFamily="34" charset="0"/>
              </a:rPr>
              <a:t>a group of 34 DTH channels devoted to telecasting of high-quality educational </a:t>
            </a:r>
            <a:r>
              <a:rPr lang="en-US" sz="3100" b="1" dirty="0" err="1">
                <a:latin typeface="Arial" panose="020B0604020202020204" pitchFamily="34" charset="0"/>
                <a:cs typeface="Arial" panose="020B0604020202020204" pitchFamily="34" charset="0"/>
              </a:rPr>
              <a:t>programmes</a:t>
            </a:r>
            <a:r>
              <a:rPr lang="en-US" sz="3100" b="1" dirty="0">
                <a:latin typeface="Arial" panose="020B0604020202020204" pitchFamily="34" charset="0"/>
                <a:cs typeface="Arial" panose="020B0604020202020204" pitchFamily="34" charset="0"/>
              </a:rPr>
              <a:t> on 24X7 basis using the GSAT-15 satellite. Every day, there will be new content for at least (4) hours which would be repeated 5 more times in a day, allowing the students to choose the time of their convenience. The channels are uplinked from BISAG, Gandhinagar. The contents are provided by NPTEL, IITs, UGC, CEC, IGNOU. The INFLIBNET Centre maintains the web portal</a:t>
            </a:r>
            <a:r>
              <a:rPr lang="en-US" sz="3100" b="1" dirty="0" smtClean="0">
                <a:latin typeface="Arial" panose="020B0604020202020204" pitchFamily="34" charset="0"/>
                <a:cs typeface="Arial" panose="020B0604020202020204" pitchFamily="34" charset="0"/>
              </a:rPr>
              <a:t>.</a:t>
            </a:r>
          </a:p>
          <a:p>
            <a:pPr marL="0" indent="0" algn="just">
              <a:buNone/>
            </a:pPr>
            <a:endParaRPr lang="en-US" sz="3100" b="1" dirty="0" smtClean="0">
              <a:latin typeface="Arial" panose="020B0604020202020204" pitchFamily="34" charset="0"/>
              <a:cs typeface="Arial" panose="020B0604020202020204" pitchFamily="34" charset="0"/>
              <a:hlinkClick r:id="rId2"/>
            </a:endParaRPr>
          </a:p>
          <a:p>
            <a:pPr marL="0" indent="0" algn="just">
              <a:buNone/>
            </a:pPr>
            <a:r>
              <a:rPr lang="en-US" sz="3100" b="1">
                <a:latin typeface="Arial" panose="020B0604020202020204" pitchFamily="34" charset="0"/>
                <a:cs typeface="Arial" panose="020B0604020202020204" pitchFamily="34" charset="0"/>
                <a:hlinkClick r:id="rId3"/>
              </a:rPr>
              <a:t>https://www.swayamprabha.gov.in</a:t>
            </a:r>
            <a:r>
              <a:rPr lang="en-US" sz="3100" b="1" smtClean="0">
                <a:latin typeface="Arial" panose="020B0604020202020204" pitchFamily="34" charset="0"/>
                <a:cs typeface="Arial" panose="020B0604020202020204" pitchFamily="34" charset="0"/>
                <a:hlinkClick r:id="rId3"/>
              </a:rPr>
              <a:t>/</a:t>
            </a:r>
            <a:endParaRPr lang="en-US" sz="3100" b="1" smtClean="0">
              <a:latin typeface="Arial" panose="020B0604020202020204" pitchFamily="34" charset="0"/>
              <a:cs typeface="Arial" panose="020B0604020202020204" pitchFamily="34" charset="0"/>
            </a:endParaRPr>
          </a:p>
          <a:p>
            <a:pPr marL="0" indent="0" algn="just">
              <a:buNone/>
            </a:pPr>
            <a:endParaRPr lang="en-US" sz="2000" b="1" dirty="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                     </a:t>
            </a:r>
            <a:endParaRPr lang="en-US" dirty="0"/>
          </a:p>
          <a:p>
            <a:pPr marL="0" indent="0">
              <a:buNone/>
            </a:pPr>
            <a:endParaRPr lang="en-US" dirty="0"/>
          </a:p>
        </p:txBody>
      </p:sp>
    </p:spTree>
    <p:extLst>
      <p:ext uri="{BB962C8B-B14F-4D97-AF65-F5344CB8AC3E}">
        <p14:creationId xmlns:p14="http://schemas.microsoft.com/office/powerpoint/2010/main" val="473152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84238"/>
          </a:xfrm>
        </p:spPr>
        <p:txBody>
          <a:bodyPr/>
          <a:lstStyle/>
          <a:p>
            <a:r>
              <a:rPr lang="en-US" dirty="0" smtClean="0"/>
              <a:t>Other Resources </a:t>
            </a:r>
            <a:endParaRPr lang="en-US" dirty="0"/>
          </a:p>
        </p:txBody>
      </p:sp>
      <p:sp>
        <p:nvSpPr>
          <p:cNvPr id="3" name="Content Placeholder 2"/>
          <p:cNvSpPr>
            <a:spLocks noGrp="1"/>
          </p:cNvSpPr>
          <p:nvPr>
            <p:ph idx="1"/>
          </p:nvPr>
        </p:nvSpPr>
        <p:spPr>
          <a:xfrm>
            <a:off x="457200" y="1219200"/>
            <a:ext cx="8229600" cy="4906963"/>
          </a:xfrm>
        </p:spPr>
        <p:txBody>
          <a:bodyPr>
            <a:normAutofit fontScale="77500" lnSpcReduction="20000"/>
          </a:bodyPr>
          <a:lstStyle/>
          <a:p>
            <a:pPr marL="0" indent="0" algn="ctr">
              <a:buNone/>
            </a:pPr>
            <a:r>
              <a:rPr lang="en-US" sz="3600" b="1" dirty="0" smtClean="0"/>
              <a:t>CMIE-Prowess</a:t>
            </a:r>
          </a:p>
          <a:p>
            <a:pPr marL="0" indent="0" algn="ctr">
              <a:buNone/>
            </a:pPr>
            <a:r>
              <a:rPr lang="en-US" sz="3100" dirty="0" smtClean="0"/>
              <a:t>Developed by </a:t>
            </a:r>
          </a:p>
          <a:p>
            <a:pPr marL="0" indent="0" algn="ctr">
              <a:buNone/>
            </a:pPr>
            <a:r>
              <a:rPr lang="en-US" sz="3100" dirty="0" smtClean="0"/>
              <a:t>Centre for Monitoring Indian Economy Pvt. Ltd.</a:t>
            </a:r>
          </a:p>
          <a:p>
            <a:pPr marL="0" indent="0" algn="ctr">
              <a:buNone/>
            </a:pPr>
            <a:r>
              <a:rPr lang="en-US" sz="2800" dirty="0" smtClean="0"/>
              <a:t> </a:t>
            </a:r>
          </a:p>
          <a:p>
            <a:pPr marL="0" marR="0" indent="0" algn="just">
              <a:spcBef>
                <a:spcPts val="0"/>
              </a:spcBef>
              <a:spcAft>
                <a:spcPts val="750"/>
              </a:spcAft>
              <a:buNone/>
            </a:pPr>
            <a:r>
              <a:rPr lang="en-US" sz="3400" dirty="0">
                <a:latin typeface="Arial" pitchFamily="34" charset="0"/>
                <a:cs typeface="Arial" pitchFamily="34" charset="0"/>
              </a:rPr>
              <a:t>Prowess is a database of the financial performance of over 27,000 companies. It includes all companies traded on the National Stock Exchange and the Bombay Stock Exchange, thousands of unlisted public limited companies and hundreds of private limited companies</a:t>
            </a:r>
            <a:r>
              <a:rPr lang="en-US" sz="3400" dirty="0" smtClean="0">
                <a:latin typeface="Arial" pitchFamily="34" charset="0"/>
                <a:cs typeface="Arial" pitchFamily="34" charset="0"/>
              </a:rPr>
              <a:t>.</a:t>
            </a:r>
            <a:r>
              <a:rPr lang="en-US" sz="3400" dirty="0">
                <a:solidFill>
                  <a:srgbClr val="333333"/>
                </a:solidFill>
                <a:latin typeface="Arial" pitchFamily="34" charset="0"/>
                <a:ea typeface="Times New Roman"/>
                <a:cs typeface="Arial" pitchFamily="34" charset="0"/>
              </a:rPr>
              <a:t> </a:t>
            </a:r>
            <a:endParaRPr lang="en-US" sz="3400" dirty="0" smtClean="0">
              <a:solidFill>
                <a:srgbClr val="333333"/>
              </a:solidFill>
              <a:latin typeface="Arial" pitchFamily="34" charset="0"/>
              <a:ea typeface="Times New Roman"/>
              <a:cs typeface="Arial" pitchFamily="34" charset="0"/>
            </a:endParaRPr>
          </a:p>
          <a:p>
            <a:pPr marL="0" marR="0" indent="0" algn="just">
              <a:spcBef>
                <a:spcPts val="0"/>
              </a:spcBef>
              <a:spcAft>
                <a:spcPts val="750"/>
              </a:spcAft>
              <a:buNone/>
            </a:pPr>
            <a:r>
              <a:rPr lang="en-US" sz="3400" dirty="0" smtClean="0">
                <a:solidFill>
                  <a:srgbClr val="333333"/>
                </a:solidFill>
                <a:latin typeface="Arial" pitchFamily="34" charset="0"/>
                <a:ea typeface="Times New Roman"/>
                <a:cs typeface="Arial" pitchFamily="34" charset="0"/>
              </a:rPr>
              <a:t>The </a:t>
            </a:r>
            <a:r>
              <a:rPr lang="en-US" sz="3400" dirty="0">
                <a:solidFill>
                  <a:srgbClr val="333333"/>
                </a:solidFill>
                <a:latin typeface="Arial" pitchFamily="34" charset="0"/>
                <a:ea typeface="Times New Roman"/>
                <a:cs typeface="Arial" pitchFamily="34" charset="0"/>
              </a:rPr>
              <a:t>Prowess database is built from Annual Reports, quarterly financial statements, Stock Exchange feeds and other reliable sources. There are over 3,500 </a:t>
            </a:r>
            <a:r>
              <a:rPr lang="en-US" sz="3400" dirty="0" smtClean="0">
                <a:solidFill>
                  <a:srgbClr val="333333"/>
                </a:solidFill>
                <a:latin typeface="Arial" pitchFamily="34" charset="0"/>
                <a:ea typeface="Times New Roman"/>
                <a:cs typeface="Arial" pitchFamily="34" charset="0"/>
              </a:rPr>
              <a:t>data fields </a:t>
            </a:r>
            <a:r>
              <a:rPr lang="en-US" sz="3400" dirty="0">
                <a:solidFill>
                  <a:srgbClr val="333333"/>
                </a:solidFill>
                <a:latin typeface="Arial" pitchFamily="34" charset="0"/>
                <a:ea typeface="Times New Roman"/>
                <a:cs typeface="Arial" pitchFamily="34" charset="0"/>
              </a:rPr>
              <a:t>per company in Prowess.</a:t>
            </a:r>
            <a:endParaRPr lang="en-US" sz="3400" dirty="0">
              <a:latin typeface="Arial" pitchFamily="34" charset="0"/>
              <a:ea typeface="Times New Roman"/>
              <a:cs typeface="Arial" pitchFamily="34" charset="0"/>
            </a:endParaRPr>
          </a:p>
          <a:p>
            <a:pPr marL="0" indent="0">
              <a:buNone/>
            </a:pPr>
            <a:endParaRPr lang="en-US" sz="2800" dirty="0"/>
          </a:p>
        </p:txBody>
      </p:sp>
    </p:spTree>
    <p:extLst>
      <p:ext uri="{BB962C8B-B14F-4D97-AF65-F5344CB8AC3E}">
        <p14:creationId xmlns:p14="http://schemas.microsoft.com/office/powerpoint/2010/main" val="2273954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Motto of Library</a:t>
            </a:r>
            <a:endParaRPr lang="en-US" dirty="0"/>
          </a:p>
        </p:txBody>
      </p:sp>
      <p:sp>
        <p:nvSpPr>
          <p:cNvPr id="3" name="Content Placeholder 2"/>
          <p:cNvSpPr>
            <a:spLocks noGrp="1"/>
          </p:cNvSpPr>
          <p:nvPr>
            <p:ph idx="1"/>
          </p:nvPr>
        </p:nvSpPr>
        <p:spPr/>
        <p:txBody>
          <a:bodyPr/>
          <a:lstStyle/>
          <a:p>
            <a:r>
              <a:rPr lang="en-US" b="1" dirty="0" smtClean="0"/>
              <a:t>Documents are for use</a:t>
            </a:r>
          </a:p>
          <a:p>
            <a:endParaRPr lang="en-US" b="1" dirty="0"/>
          </a:p>
          <a:p>
            <a:r>
              <a:rPr lang="en-US" b="1" dirty="0" smtClean="0"/>
              <a:t>Every User his/her documents</a:t>
            </a:r>
          </a:p>
          <a:p>
            <a:endParaRPr lang="en-US" b="1" dirty="0"/>
          </a:p>
          <a:p>
            <a:r>
              <a:rPr lang="en-US" b="1" dirty="0" smtClean="0"/>
              <a:t>Every documents its User</a:t>
            </a:r>
          </a:p>
          <a:p>
            <a:endParaRPr lang="en-US" b="1" dirty="0"/>
          </a:p>
          <a:p>
            <a:r>
              <a:rPr lang="en-US" b="1" dirty="0" smtClean="0"/>
              <a:t>Save time of User</a:t>
            </a:r>
          </a:p>
          <a:p>
            <a:endParaRPr lang="en-US" b="1" dirty="0"/>
          </a:p>
          <a:p>
            <a:r>
              <a:rPr lang="en-US" b="1" dirty="0" smtClean="0"/>
              <a:t>Library is a growing organism </a:t>
            </a:r>
            <a:endParaRPr lang="en-US" b="1" dirty="0"/>
          </a:p>
        </p:txBody>
      </p:sp>
    </p:spTree>
    <p:extLst>
      <p:ext uri="{BB962C8B-B14F-4D97-AF65-F5344CB8AC3E}">
        <p14:creationId xmlns:p14="http://schemas.microsoft.com/office/powerpoint/2010/main" val="3693871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114300" indent="0" algn="ctr">
              <a:buNone/>
            </a:pPr>
            <a:endParaRPr lang="en-US" sz="5400" dirty="0" smtClean="0"/>
          </a:p>
          <a:p>
            <a:pPr marL="114300" indent="0" algn="ctr">
              <a:buNone/>
            </a:pPr>
            <a:r>
              <a:rPr lang="en-US" sz="5400" dirty="0" smtClean="0"/>
              <a:t>THANK YOU</a:t>
            </a:r>
            <a:endParaRPr lang="en-US" sz="5400" dirty="0"/>
          </a:p>
        </p:txBody>
      </p:sp>
    </p:spTree>
    <p:extLst>
      <p:ext uri="{BB962C8B-B14F-4D97-AF65-F5344CB8AC3E}">
        <p14:creationId xmlns:p14="http://schemas.microsoft.com/office/powerpoint/2010/main" val="4243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Entrance</a:t>
            </a:r>
            <a:r>
              <a:rPr lang="en-US" sz="2800" dirty="0" smtClean="0"/>
              <a:t/>
            </a:r>
            <a:br>
              <a:rPr lang="en-US" sz="2800" dirty="0" smtClean="0"/>
            </a:br>
            <a:r>
              <a:rPr lang="en-US" sz="2800" dirty="0" smtClean="0"/>
              <a:t>Keep your bags in Baggage Counter</a:t>
            </a:r>
            <a:endParaRPr lang="en-IN" sz="2800" dirty="0"/>
          </a:p>
        </p:txBody>
      </p:sp>
      <p:pic>
        <p:nvPicPr>
          <p:cNvPr id="4" name="Picture 2" descr="C:\Users\CBS Librery\Desktop\20170703_110129.jpg"/>
          <p:cNvPicPr>
            <a:picLocks noGrp="1" noChangeAspect="1" noChangeArrowheads="1"/>
          </p:cNvPicPr>
          <p:nvPr>
            <p:ph idx="1"/>
          </p:nvPr>
        </p:nvPicPr>
        <p:blipFill>
          <a:blip r:embed="rId2" cstate="print"/>
          <a:srcRect/>
          <a:stretch>
            <a:fillRect/>
          </a:stretch>
        </p:blipFill>
        <p:spPr bwMode="auto">
          <a:xfrm>
            <a:off x="683722" y="1753134"/>
            <a:ext cx="7776556" cy="437249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to Library</a:t>
            </a:r>
            <a:endParaRPr lang="en-IN" dirty="0"/>
          </a:p>
        </p:txBody>
      </p:sp>
      <p:pic>
        <p:nvPicPr>
          <p:cNvPr id="2050" name="Picture 2" descr="C:\Users\CBS Librery\Desktop\New folder (2)\Signature.jpg"/>
          <p:cNvPicPr>
            <a:picLocks noGrp="1" noChangeAspect="1" noChangeArrowheads="1"/>
          </p:cNvPicPr>
          <p:nvPr>
            <p:ph idx="1"/>
          </p:nvPr>
        </p:nvPicPr>
        <p:blipFill>
          <a:blip r:embed="rId2" cstate="print"/>
          <a:srcRect/>
          <a:stretch>
            <a:fillRect/>
          </a:stretch>
        </p:blipFill>
        <p:spPr bwMode="auto">
          <a:xfrm>
            <a:off x="2286001" y="1752600"/>
            <a:ext cx="3276599" cy="4648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additions</a:t>
            </a:r>
            <a:endParaRPr lang="en-IN" dirty="0"/>
          </a:p>
        </p:txBody>
      </p:sp>
      <p:pic>
        <p:nvPicPr>
          <p:cNvPr id="3074" name="Picture 2" descr="C:\Users\CBS Librery\Desktop\New folder (2)\New Additions.jpg"/>
          <p:cNvPicPr>
            <a:picLocks noGrp="1" noChangeAspect="1" noChangeArrowheads="1"/>
          </p:cNvPicPr>
          <p:nvPr>
            <p:ph idx="1"/>
          </p:nvPr>
        </p:nvPicPr>
        <p:blipFill>
          <a:blip r:embed="rId2" cstate="print"/>
          <a:srcRect/>
          <a:stretch>
            <a:fillRect/>
          </a:stretch>
        </p:blipFill>
        <p:spPr bwMode="auto">
          <a:xfrm>
            <a:off x="1905000" y="1752600"/>
            <a:ext cx="5105399" cy="43735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Journal/Magazine  section</a:t>
            </a:r>
            <a:br>
              <a:rPr lang="en-US" dirty="0" smtClean="0"/>
            </a:br>
            <a:endParaRPr lang="en-IN" dirty="0"/>
          </a:p>
        </p:txBody>
      </p:sp>
      <p:pic>
        <p:nvPicPr>
          <p:cNvPr id="4098" name="Picture 2" descr="C:\Users\CBS Librery\Desktop\New folder (2)\Journal.jpg"/>
          <p:cNvPicPr>
            <a:picLocks noGrp="1" noChangeAspect="1" noChangeArrowheads="1"/>
          </p:cNvPicPr>
          <p:nvPr>
            <p:ph idx="1"/>
          </p:nvPr>
        </p:nvPicPr>
        <p:blipFill>
          <a:blip r:embed="rId2" cstate="print"/>
          <a:srcRect/>
          <a:stretch>
            <a:fillRect/>
          </a:stretch>
        </p:blipFill>
        <p:spPr bwMode="auto">
          <a:xfrm>
            <a:off x="381000" y="1752600"/>
            <a:ext cx="8534400" cy="4572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News paper</a:t>
            </a:r>
            <a:br>
              <a:rPr lang="en-US" dirty="0" smtClean="0"/>
            </a:br>
            <a:endParaRPr lang="en-IN" dirty="0"/>
          </a:p>
        </p:txBody>
      </p:sp>
      <p:pic>
        <p:nvPicPr>
          <p:cNvPr id="5122" name="Picture 2" descr="C:\Users\CBS Librery\Desktop\New folder (2)\Nerwspaper.jpg"/>
          <p:cNvPicPr>
            <a:picLocks noGrp="1" noChangeAspect="1" noChangeArrowheads="1"/>
          </p:cNvPicPr>
          <p:nvPr>
            <p:ph idx="1"/>
          </p:nvPr>
        </p:nvPicPr>
        <p:blipFill>
          <a:blip r:embed="rId2" cstate="print"/>
          <a:srcRect/>
          <a:stretch>
            <a:fillRect/>
          </a:stretch>
        </p:blipFill>
        <p:spPr bwMode="auto">
          <a:xfrm>
            <a:off x="304800" y="1752600"/>
            <a:ext cx="8534400" cy="4800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Stack room : Open Access </a:t>
            </a:r>
            <a:br>
              <a:rPr lang="en-US" dirty="0" smtClean="0"/>
            </a:br>
            <a:endParaRPr lang="en-IN" dirty="0"/>
          </a:p>
        </p:txBody>
      </p:sp>
      <p:pic>
        <p:nvPicPr>
          <p:cNvPr id="6146" name="Picture 2" descr="C:\Users\CBS Librery\Desktop\New folder (2)\Stack.jpg"/>
          <p:cNvPicPr>
            <a:picLocks noGrp="1" noChangeAspect="1" noChangeArrowheads="1"/>
          </p:cNvPicPr>
          <p:nvPr>
            <p:ph idx="1"/>
          </p:nvPr>
        </p:nvPicPr>
        <p:blipFill>
          <a:blip r:embed="rId2" cstate="print"/>
          <a:srcRect/>
          <a:stretch>
            <a:fillRect/>
          </a:stretch>
        </p:blipFill>
        <p:spPr bwMode="auto">
          <a:xfrm>
            <a:off x="228600" y="1752600"/>
            <a:ext cx="8686800" cy="4648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Gift &amp; Reference Section </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Atanu Ganguly\Desktop\New folder (2)\20170701_1218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52600"/>
            <a:ext cx="8305800" cy="483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644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602</TotalTime>
  <Words>814</Words>
  <Application>Microsoft Office PowerPoint</Application>
  <PresentationFormat>On-screen Show (4:3)</PresentationFormat>
  <Paragraphs>113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Book Antiqua</vt:lpstr>
      <vt:lpstr>Calibri</vt:lpstr>
      <vt:lpstr>Century Gothic</vt:lpstr>
      <vt:lpstr>Tahoma</vt:lpstr>
      <vt:lpstr>Times New Roman</vt:lpstr>
      <vt:lpstr>Apothecary</vt:lpstr>
      <vt:lpstr>Library Orientation Programme </vt:lpstr>
      <vt:lpstr>Know your Library  </vt:lpstr>
      <vt:lpstr>Entrance Keep your bags in Baggage Counter</vt:lpstr>
      <vt:lpstr>Entry to Library</vt:lpstr>
      <vt:lpstr>New additions</vt:lpstr>
      <vt:lpstr>Journal/Magazine  section </vt:lpstr>
      <vt:lpstr>News paper </vt:lpstr>
      <vt:lpstr>Stack room : Open Access  </vt:lpstr>
      <vt:lpstr>Gift &amp; Reference Section </vt:lpstr>
      <vt:lpstr>Self study </vt:lpstr>
      <vt:lpstr>Digital library</vt:lpstr>
      <vt:lpstr>Reading room 9.30am -9.30 pm</vt:lpstr>
      <vt:lpstr>Help desk</vt:lpstr>
      <vt:lpstr>Circulation counter (10am-12.30pm &amp; 1.30pm-5.30pm)</vt:lpstr>
      <vt:lpstr>Institutional Membership  </vt:lpstr>
      <vt:lpstr>E-Journal Database </vt:lpstr>
      <vt:lpstr>Course Materials  (Video Lectures) </vt:lpstr>
      <vt:lpstr>E-Books</vt:lpstr>
      <vt:lpstr>Other Resources</vt:lpstr>
      <vt:lpstr>Other Resources</vt:lpstr>
      <vt:lpstr>Other Resources</vt:lpstr>
      <vt:lpstr>Other Resources</vt:lpstr>
      <vt:lpstr>Other Resources </vt:lpstr>
      <vt:lpstr>Motto of Library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Orientation Programme  PGDM Batch 2017-19 4th July, 2017</dc:title>
  <dc:creator>Atanu Ganguly</dc:creator>
  <cp:lastModifiedBy>ABCD</cp:lastModifiedBy>
  <cp:revision>33</cp:revision>
  <cp:lastPrinted>2019-07-01T06:01:09Z</cp:lastPrinted>
  <dcterms:created xsi:type="dcterms:W3CDTF">2006-08-16T00:00:00Z</dcterms:created>
  <dcterms:modified xsi:type="dcterms:W3CDTF">2022-08-03T08:48:19Z</dcterms:modified>
</cp:coreProperties>
</file>